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1" d="100"/>
          <a:sy n="21" d="100"/>
        </p:scale>
        <p:origin x="564" y="48"/>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C17-43E6-A802-B0CD7CCDD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C17-43E6-A802-B0CD7CCDDB6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C17-43E6-A802-B0CD7CCDDB66}"/>
            </c:ext>
          </c:extLst>
        </c:ser>
        <c:dLbls>
          <c:showLegendKey val="0"/>
          <c:showVal val="0"/>
          <c:showCatName val="0"/>
          <c:showSerName val="0"/>
          <c:showPercent val="0"/>
          <c:showBubbleSize val="0"/>
        </c:dLbls>
        <c:gapWidth val="219"/>
        <c:overlap val="-27"/>
        <c:axId val="1226640816"/>
        <c:axId val="1226638320"/>
      </c:barChart>
      <c:catAx>
        <c:axId val="122664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38320"/>
        <c:crosses val="autoZero"/>
        <c:auto val="1"/>
        <c:lblAlgn val="ctr"/>
        <c:lblOffset val="100"/>
        <c:noMultiLvlLbl val="0"/>
      </c:catAx>
      <c:valAx>
        <c:axId val="122663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408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2/16/2025</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2/16/2025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2/16/2025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2/16/2025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2/16/2025</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Box 1059"/>
          <p:cNvSpPr txBox="1">
            <a:spLocks noChangeArrowheads="1"/>
          </p:cNvSpPr>
          <p:nvPr/>
        </p:nvSpPr>
        <p:spPr bwMode="auto">
          <a:xfrm>
            <a:off x="7875367" y="4639402"/>
            <a:ext cx="24941433"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7200" b="1" dirty="0">
                <a:latin typeface="فهفق"/>
                <a:cs typeface="B Nazanin" panose="00000400000000000000" pitchFamily="2" charset="-78"/>
              </a:rPr>
              <a:t>عنوان عنوان عنوان عنوان عنوان عنوان عنوان عنوان</a:t>
            </a:r>
            <a:endParaRPr lang="fa-IR" sz="5400" b="1" dirty="0">
              <a:latin typeface="فهفق"/>
              <a:cs typeface="B Nazanin" panose="00000400000000000000" pitchFamily="2" charset="-78"/>
            </a:endParaRPr>
          </a:p>
          <a:p>
            <a:pPr algn="ctr" rtl="1"/>
            <a:r>
              <a:rPr lang="fa-IR" sz="4000" b="1" dirty="0">
                <a:cs typeface="B Nazanin" panose="00000400000000000000" pitchFamily="2" charset="-78"/>
              </a:rPr>
              <a:t>نویسنده اول، نویسنده دوم، نویسنده سوم و ...</a:t>
            </a:r>
            <a:endParaRPr lang="en-US" sz="4000" b="1" dirty="0">
              <a:cs typeface="B Nazanin" panose="00000400000000000000" pitchFamily="2" charset="-78"/>
            </a:endParaRPr>
          </a:p>
          <a:p>
            <a:pPr algn="ctr" rtl="1"/>
            <a:r>
              <a:rPr lang="fa-IR" sz="4000" b="1" dirty="0">
                <a:cs typeface="B Nazanin" panose="00000400000000000000" pitchFamily="2" charset="-78"/>
              </a:rPr>
              <a:t>افیلیشن نویسنده ها</a:t>
            </a:r>
          </a:p>
          <a:p>
            <a:pPr algn="ctr" rtl="1">
              <a:defRPr/>
            </a:pPr>
            <a:r>
              <a:rPr lang="fa-IR" altLang="en-US" sz="1800" b="1" dirty="0">
                <a:effectLst>
                  <a:outerShdw blurRad="38100" dist="38100" dir="2700000" algn="tl">
                    <a:srgbClr val="FFFFFF"/>
                  </a:outerShdw>
                </a:effectLst>
                <a:cs typeface="B Nazanin" panose="00000400000000000000" pitchFamily="2" charset="-78"/>
              </a:rPr>
              <a:t> </a:t>
            </a:r>
            <a:endParaRPr lang="en-US" altLang="en-US" sz="1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471405" y="8154765"/>
            <a:ext cx="21069296"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یافته ها:</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a:t>
            </a:r>
          </a:p>
          <a:p>
            <a:pPr algn="just" rtl="1">
              <a:defRPr/>
            </a:pPr>
            <a:r>
              <a:rPr lang="fa-IR" sz="5400" b="1" dirty="0">
                <a:solidFill>
                  <a:srgbClr val="C00000"/>
                </a:solidFill>
                <a:cs typeface="B Nazanin" panose="00000400000000000000" pitchFamily="2" charset="-78"/>
              </a:rPr>
              <a:t>راهنما:</a:t>
            </a:r>
            <a:endParaRPr lang="en-US" sz="54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حداقل فونت: 50</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بهترین فونت: بالای 50</a:t>
            </a:r>
          </a:p>
          <a:p>
            <a:pPr algn="justLow" rtl="1">
              <a:defRPr/>
            </a:pPr>
            <a:endParaRPr lang="fa-IR" sz="5400" b="1" dirty="0">
              <a:cs typeface="B Nazanin" panose="00000400000000000000" pitchFamily="2" charset="-78"/>
            </a:endParaRPr>
          </a:p>
          <a:p>
            <a:pPr marL="685800" indent="-685800" algn="justLow" rtl="1">
              <a:buFont typeface="Arial" panose="020B0604020202020204" pitchFamily="34" charset="0"/>
              <a:buChar char="•"/>
              <a:defRPr/>
            </a:pPr>
            <a:endParaRPr lang="fa-IR" sz="5400" b="1" dirty="0">
              <a:cs typeface="B Nazanin" panose="00000400000000000000" pitchFamily="2" charset="-78"/>
            </a:endParaRPr>
          </a:p>
          <a:p>
            <a:pPr marL="685800" indent="-685800" algn="justLow" rtl="1">
              <a:buFont typeface="Arial" panose="020B0604020202020204" pitchFamily="34" charset="0"/>
              <a:buChar char="•"/>
              <a:defRPr/>
            </a:pPr>
            <a:endParaRPr lang="fa-IR" sz="5400" b="1" dirty="0">
              <a:cs typeface="B Nazanin" panose="00000400000000000000" pitchFamily="2" charset="-78"/>
            </a:endParaRPr>
          </a:p>
          <a:p>
            <a:pPr algn="justLow" rtl="1">
              <a:defRPr/>
            </a:pPr>
            <a:endParaRPr lang="en-US" sz="5400" dirty="0">
              <a:cs typeface="B Nazanin" panose="00000400000000000000" pitchFamily="2" charset="-78"/>
            </a:endParaRPr>
          </a:p>
        </p:txBody>
      </p:sp>
      <p:sp>
        <p:nvSpPr>
          <p:cNvPr id="11" name="AutoShape 4"/>
          <p:cNvSpPr>
            <a:spLocks noChangeArrowheads="1"/>
          </p:cNvSpPr>
          <p:nvPr/>
        </p:nvSpPr>
        <p:spPr bwMode="auto">
          <a:xfrm>
            <a:off x="21985375" y="13917806"/>
            <a:ext cx="20974052" cy="7288768"/>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p>
        </p:txBody>
      </p:sp>
      <p:sp>
        <p:nvSpPr>
          <p:cNvPr id="12" name="AutoShape 4"/>
          <p:cNvSpPr>
            <a:spLocks noChangeArrowheads="1"/>
          </p:cNvSpPr>
          <p:nvPr/>
        </p:nvSpPr>
        <p:spPr bwMode="auto">
          <a:xfrm>
            <a:off x="22026813" y="8131124"/>
            <a:ext cx="20974052" cy="5562481"/>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3" name="AutoShape 4"/>
          <p:cNvSpPr>
            <a:spLocks noChangeArrowheads="1"/>
          </p:cNvSpPr>
          <p:nvPr/>
        </p:nvSpPr>
        <p:spPr bwMode="auto">
          <a:xfrm>
            <a:off x="492124" y="16448264"/>
            <a:ext cx="21048577" cy="469933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4" name="AutoShape 4"/>
          <p:cNvSpPr>
            <a:spLocks noChangeArrowheads="1"/>
          </p:cNvSpPr>
          <p:nvPr/>
        </p:nvSpPr>
        <p:spPr bwMode="auto">
          <a:xfrm>
            <a:off x="492124" y="21430775"/>
            <a:ext cx="42508740" cy="268533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منابع:</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graphicFrame>
        <p:nvGraphicFramePr>
          <p:cNvPr id="10" name="Chart 9"/>
          <p:cNvGraphicFramePr/>
          <p:nvPr>
            <p:extLst>
              <p:ext uri="{D42A27DB-BD31-4B8C-83A1-F6EECF244321}">
                <p14:modId xmlns:p14="http://schemas.microsoft.com/office/powerpoint/2010/main" val="2446735274"/>
              </p:ext>
            </p:extLst>
          </p:nvPr>
        </p:nvGraphicFramePr>
        <p:xfrm>
          <a:off x="744108" y="8623686"/>
          <a:ext cx="6938571" cy="4016751"/>
        </p:xfrm>
        <a:graphic>
          <a:graphicData uri="http://schemas.openxmlformats.org/drawingml/2006/chart">
            <c:chart xmlns:c="http://schemas.openxmlformats.org/drawingml/2006/chart" xmlns:r="http://schemas.openxmlformats.org/officeDocument/2006/relationships" r:id="rId4"/>
          </a:graphicData>
        </a:graphic>
      </p:graphicFrame>
      <p:sp>
        <p:nvSpPr>
          <p:cNvPr id="2" name="AutoShape 4">
            <a:extLst>
              <a:ext uri="{FF2B5EF4-FFF2-40B4-BE49-F238E27FC236}">
                <a16:creationId xmlns:a16="http://schemas.microsoft.com/office/drawing/2014/main" id="{EBD9C599-6CBD-8948-B8ED-4FC99C2B559C}"/>
              </a:ext>
            </a:extLst>
          </p:cNvPr>
          <p:cNvSpPr>
            <a:spLocks noChangeArrowheads="1"/>
          </p:cNvSpPr>
          <p:nvPr/>
        </p:nvSpPr>
        <p:spPr bwMode="auto">
          <a:xfrm>
            <a:off x="35650709" y="6362257"/>
            <a:ext cx="7350156" cy="1438573"/>
          </a:xfrm>
          <a:prstGeom prst="roundRect">
            <a:avLst>
              <a:gd name="adj" fmla="val 7000"/>
            </a:avLst>
          </a:prstGeom>
          <a:solidFill>
            <a:schemeClr val="accent4">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solidFill>
                  <a:schemeClr val="tx1"/>
                </a:solidFill>
                <a:cs typeface="B Nazanin" panose="00000400000000000000" pitchFamily="2" charset="-78"/>
              </a:rPr>
              <a:t>Code: </a:t>
            </a:r>
            <a:endParaRPr lang="fa-IR" sz="8800" dirty="0">
              <a:solidFill>
                <a:schemeClr val="tx1"/>
              </a:solidFill>
              <a:cs typeface="B Nazanin" panose="00000400000000000000" pitchFamily="2" charset="-78"/>
            </a:endParaRPr>
          </a:p>
        </p:txBody>
      </p:sp>
      <p:sp>
        <p:nvSpPr>
          <p:cNvPr id="4" name="TextBox 3">
            <a:extLst>
              <a:ext uri="{FF2B5EF4-FFF2-40B4-BE49-F238E27FC236}">
                <a16:creationId xmlns:a16="http://schemas.microsoft.com/office/drawing/2014/main" id="{22393A7E-CC0C-7627-E484-1583EDCA499E}"/>
              </a:ext>
            </a:extLst>
          </p:cNvPr>
          <p:cNvSpPr txBox="1"/>
          <p:nvPr/>
        </p:nvSpPr>
        <p:spPr>
          <a:xfrm>
            <a:off x="744108" y="12862811"/>
            <a:ext cx="20490292" cy="2400657"/>
          </a:xfrm>
          <a:prstGeom prst="rect">
            <a:avLst/>
          </a:prstGeom>
          <a:noFill/>
        </p:spPr>
        <p:txBody>
          <a:bodyPr wrap="square" rtlCol="0">
            <a:spAutoFit/>
          </a:bodyPr>
          <a:lstStyle/>
          <a:p>
            <a:pPr marL="685800" indent="-685800" algn="just" rtl="1">
              <a:buFont typeface="Arial" panose="020B0604020202020204" pitchFamily="34" charset="0"/>
              <a:buChar char="•"/>
              <a:defRPr/>
            </a:pPr>
            <a:r>
              <a:rPr lang="fa-IR" sz="5000" dirty="0">
                <a:solidFill>
                  <a:srgbClr val="00B050"/>
                </a:solidFill>
                <a:cs typeface="B Nazanin" panose="00000400000000000000" pitchFamily="2" charset="-78"/>
              </a:rPr>
              <a:t>ضمن تبریک بابت پذیرش چکیده مقاله تان، فراموش نکنید که داوران، متن چکیده شما را مطالعه کرده اند. پس اگر میخواهید ارائه حرفه ای تری داشته باشید؛ بجای تکرار متن، در کنار جزئیات بیشتر، از تصاویر، گراف ها و رنگ ها استفاده </a:t>
            </a:r>
            <a:r>
              <a:rPr lang="fa-IR" sz="5000">
                <a:solidFill>
                  <a:srgbClr val="00B050"/>
                </a:solidFill>
                <a:cs typeface="B Nazanin" panose="00000400000000000000" pitchFamily="2" charset="-78"/>
              </a:rPr>
              <a:t>کنید</a:t>
            </a:r>
            <a:r>
              <a:rPr lang="fa-IR" sz="5000" smtClean="0">
                <a:solidFill>
                  <a:srgbClr val="00B050"/>
                </a:solidFill>
                <a:cs typeface="B Nazanin" panose="00000400000000000000" pitchFamily="2" charset="-78"/>
              </a:rPr>
              <a:t>.</a:t>
            </a:r>
            <a:endParaRPr lang="fa-IR" sz="5000" dirty="0">
              <a:solidFill>
                <a:srgbClr val="00B050"/>
              </a:solidFill>
              <a:cs typeface="B Nazanin" panose="00000400000000000000" pitchFamily="2" charset="-78"/>
            </a:endParaRPr>
          </a:p>
        </p:txBody>
      </p:sp>
      <p:pic>
        <p:nvPicPr>
          <p:cNvPr id="9" name="Picture 8">
            <a:extLst>
              <a:ext uri="{FF2B5EF4-FFF2-40B4-BE49-F238E27FC236}">
                <a16:creationId xmlns:a16="http://schemas.microsoft.com/office/drawing/2014/main" id="{CB146143-850B-07ED-FB72-B3B2E11A31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781" y="4204731"/>
            <a:ext cx="3575663" cy="3553315"/>
          </a:xfrm>
          <a:prstGeom prst="rect">
            <a:avLst/>
          </a:prstGeom>
        </p:spPr>
      </p:pic>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1614</TotalTime>
  <Words>288</Words>
  <Application>Microsoft Office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sky</cp:lastModifiedBy>
  <cp:revision>188</cp:revision>
  <dcterms:created xsi:type="dcterms:W3CDTF">2018-04-09T07:28:08Z</dcterms:created>
  <dcterms:modified xsi:type="dcterms:W3CDTF">2025-02-16T09:53:24Z</dcterms:modified>
</cp:coreProperties>
</file>